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0"/>
  </p:notesMasterIdLst>
  <p:handoutMasterIdLst>
    <p:handoutMasterId r:id="rId31"/>
  </p:handoutMasterIdLst>
  <p:sldIdLst>
    <p:sldId id="256" r:id="rId2"/>
    <p:sldId id="549" r:id="rId3"/>
    <p:sldId id="555" r:id="rId4"/>
    <p:sldId id="556" r:id="rId5"/>
    <p:sldId id="557" r:id="rId6"/>
    <p:sldId id="558" r:id="rId7"/>
    <p:sldId id="559" r:id="rId8"/>
    <p:sldId id="487" r:id="rId9"/>
    <p:sldId id="561" r:id="rId10"/>
    <p:sldId id="562" r:id="rId11"/>
    <p:sldId id="532" r:id="rId12"/>
    <p:sldId id="533" r:id="rId13"/>
    <p:sldId id="534" r:id="rId14"/>
    <p:sldId id="535" r:id="rId15"/>
    <p:sldId id="542" r:id="rId16"/>
    <p:sldId id="548" r:id="rId17"/>
    <p:sldId id="544" r:id="rId18"/>
    <p:sldId id="563" r:id="rId19"/>
    <p:sldId id="537" r:id="rId20"/>
    <p:sldId id="567" r:id="rId21"/>
    <p:sldId id="546" r:id="rId22"/>
    <p:sldId id="547" r:id="rId23"/>
    <p:sldId id="569" r:id="rId24"/>
    <p:sldId id="529" r:id="rId25"/>
    <p:sldId id="565" r:id="rId26"/>
    <p:sldId id="540" r:id="rId27"/>
    <p:sldId id="570" r:id="rId28"/>
    <p:sldId id="571" r:id="rId29"/>
  </p:sldIdLst>
  <p:sldSz cx="9144000" cy="6858000" type="screen4x3"/>
  <p:notesSz cx="6794500" cy="9906000"/>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1588" autoAdjust="0"/>
  </p:normalViewPr>
  <p:slideViewPr>
    <p:cSldViewPr>
      <p:cViewPr>
        <p:scale>
          <a:sx n="120" d="100"/>
          <a:sy n="120" d="100"/>
        </p:scale>
        <p:origin x="816" y="-4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810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810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810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20750"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9" name="Rectangle 5"/>
          <p:cNvSpPr>
            <a:spLocks noGrp="1" noChangeArrowheads="1"/>
          </p:cNvSpPr>
          <p:nvPr>
            <p:ph type="body" sz="quarter" idx="3"/>
          </p:nvPr>
        </p:nvSpPr>
        <p:spPr bwMode="auto">
          <a:xfrm>
            <a:off x="679450" y="4705350"/>
            <a:ext cx="5435600" cy="44577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810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charset="0"/>
                <a:ea typeface="ＭＳ Ｐゴシック" charset="0"/>
                <a:cs typeface="ＭＳ Ｐゴシック" charset="0"/>
              </a:defRPr>
            </a:lvl1pPr>
            <a:lvl2pPr marL="742950" indent="-285750" defTabSz="930275" eaLnBrk="0" hangingPunct="0">
              <a:defRPr sz="2000">
                <a:solidFill>
                  <a:schemeClr val="tx1"/>
                </a:solidFill>
                <a:latin typeface="Arial" charset="0"/>
                <a:ea typeface="ＭＳ Ｐゴシック" charset="0"/>
              </a:defRPr>
            </a:lvl2pPr>
            <a:lvl3pPr marL="1143000" indent="-228600" defTabSz="930275" eaLnBrk="0" hangingPunct="0">
              <a:defRPr sz="2000">
                <a:solidFill>
                  <a:schemeClr val="tx1"/>
                </a:solidFill>
                <a:latin typeface="Arial" charset="0"/>
                <a:ea typeface="ＭＳ Ｐゴシック" charset="0"/>
              </a:defRPr>
            </a:lvl3pPr>
            <a:lvl4pPr marL="1600200" indent="-228600" defTabSz="930275" eaLnBrk="0" hangingPunct="0">
              <a:defRPr sz="2000">
                <a:solidFill>
                  <a:schemeClr val="tx1"/>
                </a:solidFill>
                <a:latin typeface="Arial" charset="0"/>
                <a:ea typeface="ＭＳ Ｐゴシック" charset="0"/>
              </a:defRPr>
            </a:lvl4pPr>
            <a:lvl5pPr marL="2057400" indent="-228600" defTabSz="930275" eaLnBrk="0" hangingPunct="0">
              <a:defRPr sz="20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7</a:t>
            </a:fld>
            <a:endParaRPr lang="fr-FR"/>
          </a:p>
        </p:txBody>
      </p:sp>
    </p:spTree>
    <p:extLst>
      <p:ext uri="{BB962C8B-B14F-4D97-AF65-F5344CB8AC3E}">
        <p14:creationId xmlns:p14="http://schemas.microsoft.com/office/powerpoint/2010/main" val="239959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8</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18</a:t>
            </a:fld>
            <a:endParaRPr lang="fr-FR"/>
          </a:p>
        </p:txBody>
      </p:sp>
    </p:spTree>
    <p:extLst>
      <p:ext uri="{BB962C8B-B14F-4D97-AF65-F5344CB8AC3E}">
        <p14:creationId xmlns:p14="http://schemas.microsoft.com/office/powerpoint/2010/main" val="3620410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23</a:t>
            </a:fld>
            <a:endParaRPr lang="fr-FR"/>
          </a:p>
        </p:txBody>
      </p:sp>
    </p:spTree>
    <p:extLst>
      <p:ext uri="{BB962C8B-B14F-4D97-AF65-F5344CB8AC3E}">
        <p14:creationId xmlns:p14="http://schemas.microsoft.com/office/powerpoint/2010/main" val="59742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dirty="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en-GB" noProof="0" dirty="0" smtClean="0">
              <a:latin typeface="Arial" charset="0"/>
            </a:endParaRPr>
          </a:p>
          <a:p>
            <a:pPr algn="ctr" eaLnBrk="1" hangingPunct="1">
              <a:buFont typeface="Wingdings" charset="0"/>
              <a:buNone/>
            </a:pPr>
            <a:r>
              <a:rPr lang="en-GB" sz="3200" dirty="0" err="1" smtClean="0">
                <a:latin typeface="Arial" charset="0"/>
              </a:rPr>
              <a:t>Abdelmounaim</a:t>
            </a:r>
            <a:r>
              <a:rPr lang="en-GB" sz="3200" dirty="0" smtClean="0">
                <a:latin typeface="Arial" charset="0"/>
              </a:rPr>
              <a:t> DEBIECHE</a:t>
            </a:r>
            <a:endParaRPr lang="en-GB" sz="32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608512"/>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Object Abstraction </a:t>
            </a:r>
            <a:r>
              <a:rPr lang="fr-BE" dirty="0"/>
              <a:t/>
            </a:r>
            <a:br>
              <a:rPr lang="fr-BE" dirty="0"/>
            </a:b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087912" y="51857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8" name="Rectangle à coins arrondis 7"/>
          <p:cNvSpPr/>
          <p:nvPr/>
        </p:nvSpPr>
        <p:spPr>
          <a:xfrm>
            <a:off x="6087912" y="47793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9" name="ZoneTexte 8"/>
          <p:cNvSpPr txBox="1"/>
          <p:nvPr/>
        </p:nvSpPr>
        <p:spPr>
          <a:xfrm>
            <a:off x="323528" y="2789424"/>
            <a:ext cx="6264696" cy="707886"/>
          </a:xfrm>
          <a:prstGeom prst="rect">
            <a:avLst/>
          </a:prstGeom>
          <a:noFill/>
        </p:spPr>
        <p:txBody>
          <a:bodyPr wrap="square" rtlCol="0">
            <a:spAutoFit/>
          </a:bodyPr>
          <a:lstStyle/>
          <a:p>
            <a:r>
              <a:rPr lang="en-US" dirty="0" smtClean="0"/>
              <a:t>Elle </a:t>
            </a:r>
            <a:r>
              <a:rPr lang="en-US" dirty="0" err="1" smtClean="0"/>
              <a:t>represente</a:t>
            </a:r>
            <a:r>
              <a:rPr lang="en-US" dirty="0" smtClean="0"/>
              <a:t> les </a:t>
            </a:r>
            <a:r>
              <a:rPr lang="en-US" dirty="0" err="1" smtClean="0"/>
              <a:t>capteurs</a:t>
            </a:r>
            <a:r>
              <a:rPr lang="en-US" dirty="0" smtClean="0"/>
              <a:t> et </a:t>
            </a:r>
            <a:r>
              <a:rPr lang="en-US" dirty="0"/>
              <a:t>les </a:t>
            </a:r>
            <a:r>
              <a:rPr lang="en-US" dirty="0" err="1" smtClean="0"/>
              <a:t>actionneurs</a:t>
            </a:r>
            <a:r>
              <a:rPr lang="en-US" dirty="0" smtClean="0"/>
              <a:t> de </a:t>
            </a:r>
            <a:r>
              <a:rPr lang="en-US" dirty="0" err="1" smtClean="0"/>
              <a:t>l’internet</a:t>
            </a:r>
            <a:r>
              <a:rPr lang="en-US" dirty="0" smtClean="0"/>
              <a:t> des </a:t>
            </a:r>
            <a:r>
              <a:rPr lang="en-US" dirty="0" err="1" smtClean="0"/>
              <a:t>objets</a:t>
            </a:r>
            <a:endParaRPr lang="fr-BE" dirty="0"/>
          </a:p>
        </p:txBody>
      </p:sp>
      <p:sp>
        <p:nvSpPr>
          <p:cNvPr id="10" name="ZoneTexte 9"/>
          <p:cNvSpPr txBox="1"/>
          <p:nvPr/>
        </p:nvSpPr>
        <p:spPr>
          <a:xfrm>
            <a:off x="457200" y="3964847"/>
            <a:ext cx="3600400" cy="1631216"/>
          </a:xfrm>
          <a:prstGeom prst="rect">
            <a:avLst/>
          </a:prstGeom>
          <a:noFill/>
        </p:spPr>
        <p:txBody>
          <a:bodyPr wrap="square" rtlCol="0">
            <a:spAutoFit/>
          </a:bodyPr>
          <a:lstStyle/>
          <a:p>
            <a:r>
              <a:rPr lang="en-US" dirty="0" err="1" smtClean="0"/>
              <a:t>Objectif</a:t>
            </a:r>
            <a:r>
              <a:rPr lang="en-US" dirty="0" smtClean="0"/>
              <a:t>:</a:t>
            </a:r>
          </a:p>
          <a:p>
            <a:endParaRPr lang="en-US" dirty="0"/>
          </a:p>
          <a:p>
            <a:r>
              <a:rPr lang="en-US" dirty="0" smtClean="0"/>
              <a:t>-  </a:t>
            </a:r>
            <a:r>
              <a:rPr lang="en-US" dirty="0" err="1" smtClean="0"/>
              <a:t>Recevoir</a:t>
            </a:r>
            <a:r>
              <a:rPr lang="en-US" dirty="0" smtClean="0"/>
              <a:t> les </a:t>
            </a:r>
            <a:r>
              <a:rPr lang="en-US" dirty="0" err="1" smtClean="0"/>
              <a:t>informations</a:t>
            </a:r>
            <a:endParaRPr lang="en-US" dirty="0" smtClean="0"/>
          </a:p>
          <a:p>
            <a:endParaRPr lang="en-US" dirty="0"/>
          </a:p>
          <a:p>
            <a:r>
              <a:rPr lang="en-US" dirty="0" smtClean="0"/>
              <a:t>-  </a:t>
            </a:r>
            <a:r>
              <a:rPr lang="en-US" dirty="0" err="1" smtClean="0"/>
              <a:t>Traiter</a:t>
            </a:r>
            <a:r>
              <a:rPr lang="en-US" dirty="0" smtClean="0"/>
              <a:t> les </a:t>
            </a:r>
            <a:r>
              <a:rPr lang="en-US" dirty="0" err="1" smtClean="0"/>
              <a:t>informations</a:t>
            </a:r>
            <a:endParaRPr lang="fr-BE"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60" y="1337020"/>
            <a:ext cx="1606696" cy="1428676"/>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1354618"/>
            <a:ext cx="1962760" cy="1411078"/>
          </a:xfrm>
          <a:prstGeom prst="rect">
            <a:avLst/>
          </a:prstGeom>
        </p:spPr>
      </p:pic>
    </p:spTree>
    <p:extLst>
      <p:ext uri="{BB962C8B-B14F-4D97-AF65-F5344CB8AC3E}">
        <p14:creationId xmlns:p14="http://schemas.microsoft.com/office/powerpoint/2010/main" val="277616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Service Management</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pic>
        <p:nvPicPr>
          <p:cNvPr id="5" name="Image 4"/>
          <p:cNvPicPr>
            <a:picLocks noChangeAspect="1"/>
          </p:cNvPicPr>
          <p:nvPr/>
        </p:nvPicPr>
        <p:blipFill>
          <a:blip r:embed="rId2"/>
          <a:stretch>
            <a:fillRect/>
          </a:stretch>
        </p:blipFill>
        <p:spPr>
          <a:xfrm>
            <a:off x="611560" y="1628800"/>
            <a:ext cx="5760343" cy="1143332"/>
          </a:xfrm>
          <a:prstGeom prst="rect">
            <a:avLst/>
          </a:prstGeom>
        </p:spPr>
      </p:pic>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7725440" y="4589164"/>
            <a:ext cx="1256359" cy="1015663"/>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17" name="ZoneTexte 16"/>
          <p:cNvSpPr txBox="1"/>
          <p:nvPr/>
        </p:nvSpPr>
        <p:spPr>
          <a:xfrm>
            <a:off x="457200" y="2990344"/>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permettre </a:t>
            </a:r>
            <a:r>
              <a:rPr lang="fr-BE" dirty="0"/>
              <a:t>aux programmeurs d'applications </a:t>
            </a:r>
            <a:r>
              <a:rPr lang="fr-BE" dirty="0" err="1"/>
              <a:t>IdO</a:t>
            </a:r>
            <a:r>
              <a:rPr lang="fr-BE" dirty="0"/>
              <a:t> pour travailler avec des objets hétérogènes sans tenir compte d'une plate-forme matérielle </a:t>
            </a:r>
            <a:r>
              <a:rPr lang="fr-BE" dirty="0" smtClean="0"/>
              <a:t>spécifique</a:t>
            </a:r>
          </a:p>
          <a:p>
            <a:pPr marL="342900" indent="-342900">
              <a:buFontTx/>
              <a:buChar char="-"/>
            </a:pPr>
            <a:r>
              <a:rPr lang="fr-BE" dirty="0" smtClean="0"/>
              <a:t>Traiter les données reçus de la coche d’objet.</a:t>
            </a:r>
          </a:p>
          <a:p>
            <a:pPr marL="342900" indent="-342900">
              <a:buFontTx/>
              <a:buChar char="-"/>
            </a:pPr>
            <a:r>
              <a:rPr lang="fr-BE" dirty="0" smtClean="0"/>
              <a:t>La prise de décision.</a:t>
            </a:r>
          </a:p>
          <a:p>
            <a:pPr marL="342900" indent="-342900">
              <a:buFontTx/>
              <a:buChar char="-"/>
            </a:pPr>
            <a:r>
              <a:rPr lang="fr-BE" dirty="0" smtClean="0"/>
              <a:t>La fourniture des </a:t>
            </a:r>
            <a:r>
              <a:rPr lang="fr-BE" dirty="0"/>
              <a:t>services requis sur </a:t>
            </a:r>
            <a:r>
              <a:rPr lang="fr-BE"/>
              <a:t>les </a:t>
            </a:r>
            <a:r>
              <a:rPr lang="fr-BE" smtClean="0"/>
              <a:t>protocoles</a:t>
            </a:r>
            <a:endParaRPr lang="fr-BE" dirty="0" smtClean="0">
              <a:solidFill>
                <a:srgbClr val="FF0000"/>
              </a:solidFill>
            </a:endParaRPr>
          </a:p>
          <a:p>
            <a:pPr marL="342900" indent="-342900">
              <a:buFontTx/>
              <a:buChar char="-"/>
            </a:pPr>
            <a:endParaRPr lang="fr-BE" dirty="0"/>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Application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a:t>L’objectif est de fournir des services intelligents de haute qualité pour répondre aux besoins des </a:t>
            </a:r>
            <a:r>
              <a:rPr lang="fr-BE" dirty="0" smtClean="0"/>
              <a:t>clients.</a:t>
            </a:r>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20" grpId="0"/>
      <p:bldP spid="22"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Business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5016758"/>
          </a:xfrm>
          <a:prstGeom prst="rect">
            <a:avLst/>
          </a:prstGeom>
          <a:noFill/>
        </p:spPr>
        <p:txBody>
          <a:bodyPr wrap="square" rtlCol="0">
            <a:spAutoFit/>
          </a:bodyPr>
          <a:lstStyle/>
          <a:p>
            <a:r>
              <a:rPr lang="fr-BE" dirty="0" smtClean="0"/>
              <a:t>Couche de business </a:t>
            </a:r>
            <a:r>
              <a:rPr lang="fr-BE" dirty="0"/>
              <a:t>gère l'ensemble des </a:t>
            </a:r>
            <a:r>
              <a:rPr lang="fr-BE" dirty="0" smtClean="0"/>
              <a:t>activités et services </a:t>
            </a:r>
            <a:r>
              <a:rPr lang="fr-BE" dirty="0"/>
              <a:t>du </a:t>
            </a:r>
            <a:r>
              <a:rPr lang="fr-BE" dirty="0" smtClean="0"/>
              <a:t>système IOT</a:t>
            </a:r>
          </a:p>
          <a:p>
            <a:endParaRPr lang="fr-BE" dirty="0"/>
          </a:p>
          <a:p>
            <a:r>
              <a:rPr lang="fr-BE" dirty="0" smtClean="0"/>
              <a:t>Objectif:</a:t>
            </a:r>
          </a:p>
          <a:p>
            <a:endParaRPr lang="fr-BE" dirty="0" smtClean="0"/>
          </a:p>
          <a:p>
            <a:pPr marL="342900" indent="-342900">
              <a:buFontTx/>
              <a:buChar char="-"/>
            </a:pPr>
            <a:r>
              <a:rPr lang="fr-BE" dirty="0" smtClean="0"/>
              <a:t>construire </a:t>
            </a:r>
            <a:r>
              <a:rPr lang="fr-BE" dirty="0"/>
              <a:t>un modèle </a:t>
            </a:r>
            <a:r>
              <a:rPr lang="fr-BE" dirty="0" smtClean="0"/>
              <a:t>d'affaires</a:t>
            </a:r>
          </a:p>
          <a:p>
            <a:pPr marL="342900" indent="-342900">
              <a:buFontTx/>
              <a:buChar char="-"/>
            </a:pPr>
            <a:r>
              <a:rPr lang="fr-BE" dirty="0"/>
              <a:t>concevoir, analyser, mettre en œuvre, évaluer, surveiller et développer le système lié éléments </a:t>
            </a:r>
            <a:r>
              <a:rPr lang="fr-BE" dirty="0" err="1" smtClean="0"/>
              <a:t>IdO</a:t>
            </a:r>
            <a:r>
              <a:rPr lang="fr-BE" dirty="0" smtClean="0"/>
              <a:t>.</a:t>
            </a:r>
          </a:p>
          <a:p>
            <a:pPr marL="342900" indent="-342900">
              <a:buFontTx/>
              <a:buChar char="-"/>
            </a:pPr>
            <a:r>
              <a:rPr lang="fr-BE" dirty="0"/>
              <a:t>le suivi et la gestion des quatre couches sous-jacentes sont réalisées à cette couche</a:t>
            </a:r>
            <a:r>
              <a:rPr lang="fr-BE" dirty="0" smtClean="0"/>
              <a:t>.</a:t>
            </a:r>
          </a:p>
          <a:p>
            <a:pPr marL="342900" indent="-342900">
              <a:buFontTx/>
              <a:buChar char="-"/>
            </a:pPr>
            <a:r>
              <a:rPr lang="fr-BE" dirty="0"/>
              <a:t>En outre, cette couche compare la sortie de chaque couche avec la sortie prévue pour améliorer les services et de maintenir la confidentialité des </a:t>
            </a:r>
            <a:r>
              <a:rPr lang="fr-BE" dirty="0" smtClean="0"/>
              <a:t>utilisateurs.</a:t>
            </a:r>
            <a:endParaRPr lang="fr-BE" dirty="0"/>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Projet</a:t>
            </a:r>
            <a:r>
              <a:rPr lang="en-GB" dirty="0" smtClean="0"/>
              <a:t> de GERAS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840" y="5795190"/>
            <a:ext cx="2892894" cy="704933"/>
          </a:xfrm>
          <a:prstGeom prst="rect">
            <a:avLst/>
          </a:prstGeom>
        </p:spPr>
      </p:pic>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pic>
        <p:nvPicPr>
          <p:cNvPr id="27" name="Image 26"/>
          <p:cNvPicPr>
            <a:picLocks noChangeAspect="1"/>
          </p:cNvPicPr>
          <p:nvPr/>
        </p:nvPicPr>
        <p:blipFill>
          <a:blip r:embed="rId3"/>
          <a:stretch>
            <a:fillRect/>
          </a:stretch>
        </p:blipFill>
        <p:spPr>
          <a:xfrm>
            <a:off x="4381479" y="4509121"/>
            <a:ext cx="4608215" cy="1143332"/>
          </a:xfrm>
          <a:prstGeom prst="rect">
            <a:avLst/>
          </a:prstGeom>
        </p:spPr>
      </p:pic>
      <p:pic>
        <p:nvPicPr>
          <p:cNvPr id="29" name="Image 28"/>
          <p:cNvPicPr>
            <a:picLocks noChangeAspect="1"/>
          </p:cNvPicPr>
          <p:nvPr/>
        </p:nvPicPr>
        <p:blipFill>
          <a:blip r:embed="rId4"/>
          <a:stretch>
            <a:fillRect/>
          </a:stretch>
        </p:blipFill>
        <p:spPr>
          <a:xfrm>
            <a:off x="4315943" y="3053313"/>
            <a:ext cx="4747481" cy="866919"/>
          </a:xfrm>
          <a:prstGeom prst="rect">
            <a:avLst/>
          </a:prstGeom>
        </p:spPr>
      </p:pic>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3707904" y="2110605"/>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37" name="Flèche droite 36"/>
          <p:cNvSpPr/>
          <p:nvPr/>
        </p:nvSpPr>
        <p:spPr>
          <a:xfrm rot="10800000">
            <a:off x="2411760" y="2230019"/>
            <a:ext cx="1080120" cy="3348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844" y="5795190"/>
            <a:ext cx="1847850" cy="746902"/>
          </a:xfrm>
          <a:prstGeom prst="rect">
            <a:avLst/>
          </a:prstGeom>
        </p:spPr>
      </p:pic>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en-GB" dirty="0" err="1" smtClean="0"/>
              <a:t>Exemple</a:t>
            </a:r>
            <a:endParaRPr lang="fr-FR"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179512" y="1067401"/>
            <a:ext cx="8784976" cy="5440679"/>
          </a:xfrm>
          <a:prstGeom prst="rect">
            <a:avLst/>
          </a:prstGeom>
        </p:spPr>
      </p:pic>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Problématiques</a:t>
            </a:r>
            <a:endParaRPr lang="fr-BE" dirty="0"/>
          </a:p>
        </p:txBody>
      </p:sp>
      <p:sp>
        <p:nvSpPr>
          <p:cNvPr id="3" name="Espace réservé du contenu 2"/>
          <p:cNvSpPr>
            <a:spLocks noGrp="1"/>
          </p:cNvSpPr>
          <p:nvPr>
            <p:ph idx="1"/>
          </p:nvPr>
        </p:nvSpPr>
        <p:spPr>
          <a:xfrm>
            <a:off x="412932" y="1317104"/>
            <a:ext cx="8003232" cy="5058078"/>
          </a:xfrm>
        </p:spPr>
        <p:txBody>
          <a:bodyPr/>
          <a:lstStyle/>
          <a:p>
            <a:endParaRPr lang="fr-BE" dirty="0" smtClean="0"/>
          </a:p>
          <a:p>
            <a:pPr marL="457200" indent="-457200">
              <a:buFont typeface="Arial" panose="020B0604020202020204" pitchFamily="34" charset="0"/>
              <a:buChar char="•"/>
            </a:pPr>
            <a:r>
              <a:rPr lang="fr-BE" dirty="0" smtClean="0"/>
              <a:t>Comment manipuler les objets d’une manière simple </a:t>
            </a:r>
            <a:r>
              <a:rPr lang="fr-BE" dirty="0"/>
              <a:t>,</a:t>
            </a:r>
            <a:r>
              <a:rPr lang="fr-BE" dirty="0" smtClean="0"/>
              <a:t> facile et adaptée au profils du client ?</a:t>
            </a:r>
          </a:p>
          <a:p>
            <a:pPr marL="457200" indent="-457200">
              <a:buFont typeface="Arial" panose="020B0604020202020204" pitchFamily="34" charset="0"/>
              <a:buChar char="•"/>
            </a:pPr>
            <a:endParaRPr lang="fr-BE" dirty="0" smtClean="0"/>
          </a:p>
          <a:p>
            <a:pPr marL="457200" indent="-457200">
              <a:buFont typeface="Arial" panose="020B0604020202020204" pitchFamily="34" charset="0"/>
              <a:buChar char="•"/>
            </a:pPr>
            <a:endParaRPr lang="fr-BE" dirty="0"/>
          </a:p>
          <a:p>
            <a:pPr marL="457200" indent="-457200">
              <a:buFont typeface="Arial" panose="020B0604020202020204" pitchFamily="34" charset="0"/>
              <a:buChar char="•"/>
            </a:pPr>
            <a:r>
              <a:rPr lang="fr-BE" dirty="0" smtClean="0"/>
              <a:t>Comment assurer la manipulation des différents objets hétérogènes dans une seule plate-forme ? </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Tree>
    <p:extLst>
      <p:ext uri="{BB962C8B-B14F-4D97-AF65-F5344CB8AC3E}">
        <p14:creationId xmlns:p14="http://schemas.microsoft.com/office/powerpoint/2010/main" val="3691905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1</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6" name="ZoneTexte 5"/>
          <p:cNvSpPr txBox="1"/>
          <p:nvPr/>
        </p:nvSpPr>
        <p:spPr>
          <a:xfrm>
            <a:off x="251520" y="5856837"/>
            <a:ext cx="8184180" cy="400110"/>
          </a:xfrm>
          <a:prstGeom prst="rect">
            <a:avLst/>
          </a:prstGeom>
          <a:noFill/>
        </p:spPr>
        <p:txBody>
          <a:bodyPr wrap="square" rtlCol="0">
            <a:spAutoFit/>
          </a:bodyPr>
          <a:lstStyle/>
          <a:p>
            <a:r>
              <a:rPr lang="fr-BE" b="1" dirty="0"/>
              <a:t>Comment manipuler les objets d’une manière simple </a:t>
            </a:r>
            <a:r>
              <a:rPr lang="fr-BE" b="1" dirty="0" smtClean="0"/>
              <a:t>et facile?</a:t>
            </a:r>
            <a:endParaRPr lang="fr-BE" b="1" dirty="0"/>
          </a:p>
        </p:txBody>
      </p:sp>
      <p:sp>
        <p:nvSpPr>
          <p:cNvPr id="13" name="Rectangle à coins arrondis 12"/>
          <p:cNvSpPr/>
          <p:nvPr/>
        </p:nvSpPr>
        <p:spPr>
          <a:xfrm>
            <a:off x="6732240" y="164162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6749216" y="2958232"/>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6732240" y="426290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622" y="1817194"/>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066244"/>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272" y="4423128"/>
            <a:ext cx="989634" cy="784535"/>
          </a:xfrm>
          <a:prstGeom prst="rect">
            <a:avLst/>
          </a:prstGeom>
        </p:spPr>
      </p:pic>
      <p:sp>
        <p:nvSpPr>
          <p:cNvPr id="19" name="ZoneTexte 18"/>
          <p:cNvSpPr txBox="1"/>
          <p:nvPr/>
        </p:nvSpPr>
        <p:spPr>
          <a:xfrm>
            <a:off x="539552" y="1700808"/>
            <a:ext cx="6048672" cy="3170099"/>
          </a:xfrm>
          <a:prstGeom prst="rect">
            <a:avLst/>
          </a:prstGeom>
          <a:noFill/>
        </p:spPr>
        <p:txBody>
          <a:bodyPr wrap="square" rtlCol="0">
            <a:spAutoFit/>
          </a:bodyPr>
          <a:lstStyle/>
          <a:p>
            <a:r>
              <a:rPr lang="fr-BE" dirty="0" smtClean="0"/>
              <a:t>Manipuler les </a:t>
            </a:r>
            <a:r>
              <a:rPr lang="fr-BE" dirty="0"/>
              <a:t>objets</a:t>
            </a:r>
            <a:r>
              <a:rPr lang="fr-BE" dirty="0" smtClean="0"/>
              <a:t> dans l’internet des objet :</a:t>
            </a:r>
          </a:p>
          <a:p>
            <a:endParaRPr lang="fr-BE" dirty="0"/>
          </a:p>
          <a:p>
            <a:pPr marL="342900" indent="-342900">
              <a:buFontTx/>
              <a:buChar char="-"/>
            </a:pPr>
            <a:r>
              <a:rPr lang="fr-BE" dirty="0" smtClean="0"/>
              <a:t>Passer par les protocoles d’applications</a:t>
            </a:r>
          </a:p>
          <a:p>
            <a:pPr marL="342900" indent="-342900">
              <a:buFontTx/>
              <a:buChar char="-"/>
            </a:pPr>
            <a:endParaRPr lang="fr-BE" dirty="0" smtClean="0"/>
          </a:p>
          <a:p>
            <a:pPr marL="342900" indent="-342900">
              <a:buFontTx/>
              <a:buChar char="-"/>
            </a:pPr>
            <a:r>
              <a:rPr lang="fr-BE" dirty="0" smtClean="0"/>
              <a:t>Passer par la couche de service</a:t>
            </a:r>
          </a:p>
          <a:p>
            <a:pPr marL="342900" indent="-342900">
              <a:buFontTx/>
              <a:buChar char="-"/>
            </a:pPr>
            <a:endParaRPr lang="fr-BE" dirty="0"/>
          </a:p>
          <a:p>
            <a:pPr marL="342900" indent="-342900">
              <a:buFontTx/>
              <a:buChar char="-"/>
            </a:pPr>
            <a:r>
              <a:rPr lang="fr-BE" dirty="0"/>
              <a:t>Passer </a:t>
            </a:r>
            <a:r>
              <a:rPr lang="fr-BE" dirty="0" smtClean="0"/>
              <a:t>par les protocoles d’ infrastructure ( couche de </a:t>
            </a:r>
            <a:r>
              <a:rPr lang="fr-BE" dirty="0" err="1" smtClean="0"/>
              <a:t>routing</a:t>
            </a:r>
            <a:r>
              <a:rPr lang="fr-BE" dirty="0" smtClean="0"/>
              <a:t>, couche réseau et couche physique) </a:t>
            </a:r>
            <a:endParaRPr lang="fr-BE" dirty="0"/>
          </a:p>
          <a:p>
            <a:endParaRPr lang="fr-BE" dirty="0"/>
          </a:p>
        </p:txBody>
      </p:sp>
    </p:spTree>
    <p:extLst>
      <p:ext uri="{BB962C8B-B14F-4D97-AF65-F5344CB8AC3E}">
        <p14:creationId xmlns:p14="http://schemas.microsoft.com/office/powerpoint/2010/main" val="2118655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Solution existante:</a:t>
            </a:r>
            <a:r>
              <a:rPr lang="fr-FR" dirty="0" smtClean="0"/>
              <a:t> </a:t>
            </a:r>
            <a:r>
              <a:rPr lang="fr-FR" dirty="0" err="1"/>
              <a:t>ThingM</a:t>
            </a:r>
            <a:r>
              <a:rPr lang="fr-FR" cap="small" dirty="0" err="1"/>
              <a:t>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pic>
        <p:nvPicPr>
          <p:cNvPr id="6" name="Espace réservé du contenu 5"/>
          <p:cNvPicPr>
            <a:picLocks noGrp="1" noChangeAspect="1"/>
          </p:cNvPicPr>
          <p:nvPr>
            <p:ph idx="1"/>
          </p:nvPr>
        </p:nvPicPr>
        <p:blipFill>
          <a:blip r:embed="rId2"/>
          <a:stretch>
            <a:fillRect/>
          </a:stretch>
        </p:blipFill>
        <p:spPr>
          <a:xfrm>
            <a:off x="4211960" y="2060848"/>
            <a:ext cx="4284663" cy="3303295"/>
          </a:xfrm>
          <a:prstGeom prst="rect">
            <a:avLst/>
          </a:prstGeom>
        </p:spPr>
      </p:pic>
      <p:pic>
        <p:nvPicPr>
          <p:cNvPr id="7" name="Image 6"/>
          <p:cNvPicPr>
            <a:picLocks noChangeAspect="1"/>
          </p:cNvPicPr>
          <p:nvPr/>
        </p:nvPicPr>
        <p:blipFill>
          <a:blip r:embed="rId3"/>
          <a:stretch>
            <a:fillRect/>
          </a:stretch>
        </p:blipFill>
        <p:spPr>
          <a:xfrm>
            <a:off x="971600" y="1403868"/>
            <a:ext cx="2242592" cy="4884550"/>
          </a:xfrm>
          <a:prstGeom prst="rect">
            <a:avLst/>
          </a:prstGeom>
        </p:spPr>
      </p:pic>
    </p:spTree>
    <p:extLst>
      <p:ext uri="{BB962C8B-B14F-4D97-AF65-F5344CB8AC3E}">
        <p14:creationId xmlns:p14="http://schemas.microsoft.com/office/powerpoint/2010/main" val="170490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1484784"/>
            <a:ext cx="4284663" cy="35478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Content Placeholder 2"/>
          <p:cNvSpPr txBox="1">
            <a:spLocks/>
          </p:cNvSpPr>
          <p:nvPr/>
        </p:nvSpPr>
        <p:spPr>
          <a:xfrm>
            <a:off x="250560" y="5073041"/>
            <a:ext cx="8634240" cy="1344943"/>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Well-being of ageing people: independent, active, happy, healthy, safe, …</a:t>
            </a:r>
            <a:endParaRPr lang="en-US" dirty="0"/>
          </a:p>
        </p:txBody>
      </p:sp>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Proposition :  </a:t>
            </a:r>
            <a:r>
              <a:rPr lang="fr-BE" dirty="0" err="1" smtClean="0"/>
              <a:t>Dsl</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2348880"/>
            <a:ext cx="6696744" cy="4032448"/>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39552" y="1484784"/>
            <a:ext cx="8147248" cy="400110"/>
          </a:xfrm>
          <a:prstGeom prst="rect">
            <a:avLst/>
          </a:prstGeom>
          <a:noFill/>
        </p:spPr>
        <p:txBody>
          <a:bodyPr wrap="square" rtlCol="0">
            <a:spAutoFit/>
          </a:bodyPr>
          <a:lstStyle/>
          <a:p>
            <a:r>
              <a:rPr lang="fr-BE" dirty="0" smtClean="0"/>
              <a:t>Proposition : un </a:t>
            </a:r>
            <a:r>
              <a:rPr lang="fr-BE" dirty="0" err="1"/>
              <a:t>D</a:t>
            </a:r>
            <a:r>
              <a:rPr lang="fr-BE" dirty="0" err="1" smtClean="0"/>
              <a:t>sl</a:t>
            </a:r>
            <a:r>
              <a:rPr lang="fr-BE" dirty="0" smtClean="0"/>
              <a:t> textuel / graphique </a:t>
            </a:r>
            <a:endParaRPr lang="fr-BE" dirty="0"/>
          </a:p>
        </p:txBody>
      </p:sp>
    </p:spTree>
    <p:extLst>
      <p:ext uri="{BB962C8B-B14F-4D97-AF65-F5344CB8AC3E}">
        <p14:creationId xmlns:p14="http://schemas.microsoft.com/office/powerpoint/2010/main" val="301214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Dsl</a:t>
            </a:r>
            <a:r>
              <a:rPr lang="fr-BE" dirty="0" smtClean="0"/>
              <a:t>:  </a:t>
            </a:r>
            <a:r>
              <a:rPr lang="fr-FR" dirty="0" smtClean="0"/>
              <a:t>Type </a:t>
            </a:r>
            <a:r>
              <a:rPr lang="fr-FR" dirty="0" err="1" smtClean="0"/>
              <a:t>Declaration</a:t>
            </a:r>
            <a:endParaRPr lang="fr-FR"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3" name="ZoneTexte 2"/>
          <p:cNvSpPr txBox="1"/>
          <p:nvPr/>
        </p:nvSpPr>
        <p:spPr>
          <a:xfrm>
            <a:off x="457200" y="1484784"/>
            <a:ext cx="3587718" cy="4455066"/>
          </a:xfrm>
          <a:prstGeom prst="rect">
            <a:avLst/>
          </a:prstGeom>
          <a:noFill/>
        </p:spPr>
        <p:txBody>
          <a:bodyPr wrap="square" rtlCol="0">
            <a:spAutoFit/>
          </a:bodyPr>
          <a:lstStyle/>
          <a:p>
            <a:r>
              <a:rPr lang="fr-FR" sz="1050" b="1" dirty="0" err="1">
                <a:latin typeface="Courier New" panose="02070309020205020404" pitchFamily="49" charset="0"/>
                <a:cs typeface="Courier New" panose="02070309020205020404" pitchFamily="49" charset="0"/>
              </a:rPr>
              <a:t>enumeration</a:t>
            </a:r>
            <a:r>
              <a:rPr lang="fr-FR" sz="1050" dirty="0">
                <a:latin typeface="Courier New" panose="02070309020205020404" pitchFamily="49" charset="0"/>
                <a:cs typeface="Courier New" panose="02070309020205020404" pitchFamily="49" charset="0"/>
              </a:rPr>
              <a:t> 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82693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Dsl</a:t>
            </a:r>
            <a:r>
              <a:rPr lang="fr-BE" dirty="0" smtClean="0"/>
              <a:t>: Network Configuration</a:t>
            </a:r>
            <a:endParaRPr lang="fr-BE" dirty="0"/>
          </a:p>
        </p:txBody>
      </p:sp>
      <p:sp>
        <p:nvSpPr>
          <p:cNvPr id="3" name="Espace réservé du contenu 2"/>
          <p:cNvSpPr>
            <a:spLocks noGrp="1"/>
          </p:cNvSpPr>
          <p:nvPr>
            <p:ph idx="1"/>
          </p:nvPr>
        </p:nvSpPr>
        <p:spPr>
          <a:xfrm>
            <a:off x="2555776" y="1484784"/>
            <a:ext cx="4283968" cy="3624894"/>
          </a:xfrm>
        </p:spPr>
        <p:txBody>
          <a:bodyPr/>
          <a:lstStyle/>
          <a:p>
            <a:r>
              <a:rPr lang="fr-FR" sz="1050" b="1" dirty="0">
                <a:solidFill>
                  <a:schemeClr val="tx1"/>
                </a:solidFill>
                <a:latin typeface="Courier New" panose="02070309020205020404" pitchFamily="49" charset="0"/>
                <a:cs typeface="Courier New" panose="02070309020205020404" pitchFamily="49" charset="0"/>
              </a:rPr>
              <a:t>configuration</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MyHome</a:t>
            </a:r>
            <a:r>
              <a:rPr lang="fr-FR" sz="1050" b="1" dirty="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gw</a:t>
            </a:r>
            <a:r>
              <a:rPr lang="fr-FR" sz="1050" dirty="0">
                <a:solidFill>
                  <a:schemeClr val="tx1"/>
                </a:solidFill>
                <a:latin typeface="Courier New" panose="02070309020205020404" pitchFamily="49" charset="0"/>
                <a:cs typeface="Courier New" panose="02070309020205020404" pitchFamily="49" charset="0"/>
              </a:rPr>
              <a:t> : Central</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entranceBulb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bathroomBulb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kitchenBulb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roomBulb</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ipPhone</a:t>
            </a:r>
            <a:r>
              <a:rPr lang="fr-FR" sz="1050" dirty="0">
                <a:solidFill>
                  <a:schemeClr val="tx1"/>
                </a:solidFill>
                <a:latin typeface="Courier New" panose="02070309020205020404" pitchFamily="49" charset="0"/>
                <a:cs typeface="Courier New" panose="02070309020205020404" pitchFamily="49" charset="0"/>
              </a:rPr>
              <a:t>      : Phone</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AlertDB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a:t>
            </a:r>
          </a:p>
          <a:p>
            <a:endParaRPr lang="fr-FR" sz="1050" dirty="0" smtClean="0">
              <a:solidFill>
                <a:schemeClr val="tx1"/>
              </a:solidFill>
              <a:latin typeface="Courier New" panose="02070309020205020404" pitchFamily="49" charset="0"/>
              <a:cs typeface="Courier New" panose="02070309020205020404" pitchFamily="49" charset="0"/>
            </a:endParaRPr>
          </a:p>
          <a:p>
            <a:r>
              <a:rPr lang="fr-FR" sz="1050" b="1" dirty="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Timer</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entranceBulb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bathroomBulb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kitchenBulb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 </a:t>
            </a:r>
            <a:r>
              <a:rPr lang="en-US" sz="1050" dirty="0" err="1">
                <a:solidFill>
                  <a:schemeClr val="tx1"/>
                </a:solidFill>
                <a:latin typeface="Courier New" panose="02070309020205020404" pitchFamily="49" charset="0"/>
                <a:cs typeface="Courier New" panose="02070309020205020404" pitchFamily="49" charset="0"/>
              </a:rPr>
              <a:t>ipPhone</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fr-FR" sz="1050" b="1" dirty="0">
                <a:solidFill>
                  <a:schemeClr val="tx1"/>
                </a:solidFill>
                <a:latin typeface="Courier New" panose="02070309020205020404" pitchFamily="49" charset="0"/>
                <a:cs typeface="Courier New" panose="02070309020205020404" pitchFamily="49" charset="0"/>
              </a:rPr>
              <a:t>}</a:t>
            </a:r>
            <a:endParaRPr lang="fr-BE" sz="1050" b="1"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Tree>
    <p:extLst>
      <p:ext uri="{BB962C8B-B14F-4D97-AF65-F5344CB8AC3E}">
        <p14:creationId xmlns:p14="http://schemas.microsoft.com/office/powerpoint/2010/main" val="1966576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2</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6" name="ZoneTexte 5"/>
          <p:cNvSpPr txBox="1"/>
          <p:nvPr/>
        </p:nvSpPr>
        <p:spPr>
          <a:xfrm>
            <a:off x="251520" y="5816197"/>
            <a:ext cx="8435280" cy="707886"/>
          </a:xfrm>
          <a:prstGeom prst="rect">
            <a:avLst/>
          </a:prstGeom>
          <a:noFill/>
        </p:spPr>
        <p:txBody>
          <a:bodyPr wrap="square" rtlCol="0">
            <a:spAutoFit/>
          </a:bodyPr>
          <a:lstStyle/>
          <a:p>
            <a:r>
              <a:rPr lang="fr-BE" b="1" dirty="0"/>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2794694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BE" dirty="0" smtClean="0"/>
              <a:t>Proposition</a:t>
            </a:r>
            <a:r>
              <a:rPr lang="fr-BE" sz="4400" dirty="0" smtClean="0"/>
              <a:t>: Business </a:t>
            </a:r>
            <a:r>
              <a:rPr lang="fr-BE" sz="4400" dirty="0" err="1" smtClean="0"/>
              <a:t>Rules</a:t>
            </a:r>
            <a:endParaRPr lang="fr-BE" sz="4400" dirty="0"/>
          </a:p>
        </p:txBody>
      </p:sp>
      <p:sp>
        <p:nvSpPr>
          <p:cNvPr id="3" name="Espace réservé du contenu 2"/>
          <p:cNvSpPr>
            <a:spLocks noGrp="1"/>
          </p:cNvSpPr>
          <p:nvPr>
            <p:ph idx="1"/>
          </p:nvPr>
        </p:nvSpPr>
        <p:spPr>
          <a:xfrm>
            <a:off x="457200" y="1772816"/>
            <a:ext cx="3538736" cy="4673544"/>
          </a:xfrm>
        </p:spPr>
        <p:txBody>
          <a:bodyPr/>
          <a:lstStyle/>
          <a:p>
            <a:r>
              <a:rPr lang="fr-FR" sz="1050" b="1" dirty="0" err="1">
                <a:solidFill>
                  <a:schemeClr val="tx1"/>
                </a:solidFill>
                <a:latin typeface="Courier New" panose="02070309020205020404" pitchFamily="49" charset="0"/>
                <a:cs typeface="Courier New" panose="02070309020205020404" pitchFamily="49" charset="0"/>
              </a:rPr>
              <a:t>rule</a:t>
            </a:r>
            <a:r>
              <a:rPr lang="fr-FR" sz="1050"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WaitBeforeBlink</a:t>
            </a:r>
            <a:r>
              <a:rPr lang="fr-FR" sz="1050" dirty="0" smtClean="0">
                <a:solidFill>
                  <a:schemeClr val="tx1"/>
                </a:solidFill>
                <a:latin typeface="Courier New" panose="02070309020205020404" pitchFamily="49" charset="0"/>
                <a:cs typeface="Courier New" panose="02070309020205020404" pitchFamily="49" charset="0"/>
              </a:rPr>
              <a:t> :</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ipPhone.ring</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timer.set</a:t>
            </a:r>
            <a:r>
              <a:rPr lang="fr-FR" sz="1050" dirty="0">
                <a:solidFill>
                  <a:schemeClr val="tx1"/>
                </a:solidFill>
                <a:latin typeface="Courier New" panose="02070309020205020404" pitchFamily="49" charset="0"/>
                <a:cs typeface="Courier New" panose="02070309020205020404" pitchFamily="49" charset="0"/>
              </a:rPr>
              <a:t>(10</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BlinkAndWait</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a:t>
            </a:r>
            <a:r>
              <a:rPr lang="fr-FR" sz="1050" dirty="0" err="1">
                <a:solidFill>
                  <a:schemeClr val="tx1"/>
                </a:solidFill>
                <a:latin typeface="Courier New" panose="02070309020205020404" pitchFamily="49" charset="0"/>
                <a:cs typeface="Courier New" panose="02070309020205020404" pitchFamily="49" charset="0"/>
              </a:rPr>
              <a:t>timer.timeout</a:t>
            </a:r>
            <a:r>
              <a:rPr lang="fr-FR" sz="1050" dirty="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LightBulb.blink</a:t>
            </a:r>
            <a:r>
              <a:rPr lang="fr-FR" sz="1050" dirty="0">
                <a:solidFill>
                  <a:schemeClr val="tx1"/>
                </a:solidFill>
                <a:latin typeface="Courier New" panose="02070309020205020404" pitchFamily="49" charset="0"/>
                <a:cs typeface="Courier New" panose="02070309020205020404" pitchFamily="49" charset="0"/>
              </a:rPr>
              <a:t>() </a:t>
            </a:r>
            <a:endParaRPr lang="fr-FR" sz="1050" dirty="0" smtClean="0">
              <a:solidFill>
                <a:schemeClr val="tx1"/>
              </a:solidFill>
              <a:latin typeface="Courier New" panose="02070309020205020404" pitchFamily="49" charset="0"/>
              <a:cs typeface="Courier New" panose="02070309020205020404" pitchFamily="49" charset="0"/>
            </a:endParaRP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(120))</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PickedUpQuick</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ipPhone.pickedUp</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LightBulb.off</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rule</a:t>
            </a:r>
            <a:r>
              <a:rPr lang="fr-FR" sz="1050" b="1"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NotPickedUpAfterBlinking</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db.declareIncident</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predefinedAlert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bodydetector.detect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(60)</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endParaRPr lang="fr-BE" sz="1050" dirty="0">
              <a:solidFill>
                <a:schemeClr val="tx1"/>
              </a:solidFill>
              <a:latin typeface="Courier New" panose="02070309020205020404" pitchFamily="49" charset="0"/>
              <a:cs typeface="Courier New" panose="02070309020205020404" pitchFamily="49" charset="0"/>
            </a:endParaRPr>
          </a:p>
          <a:p>
            <a:endParaRPr lang="fr-BE" sz="105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4059134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3</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2060848"/>
            <a:ext cx="1949148" cy="760917"/>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96" y="1718733"/>
            <a:ext cx="1445146" cy="144514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544" y="1916832"/>
            <a:ext cx="1959738" cy="1469804"/>
          </a:xfrm>
          <a:prstGeom prst="rect">
            <a:avLst/>
          </a:prstGeom>
        </p:spPr>
      </p:pic>
      <p:sp>
        <p:nvSpPr>
          <p:cNvPr id="11" name="ZoneTexte 10"/>
          <p:cNvSpPr txBox="1"/>
          <p:nvPr/>
        </p:nvSpPr>
        <p:spPr>
          <a:xfrm>
            <a:off x="539552" y="4356017"/>
            <a:ext cx="8064896" cy="707886"/>
          </a:xfrm>
          <a:prstGeom prst="rect">
            <a:avLst/>
          </a:prstGeom>
          <a:noFill/>
        </p:spPr>
        <p:txBody>
          <a:bodyPr wrap="square" rtlCol="0">
            <a:spAutoFit/>
          </a:bodyPr>
          <a:lstStyle/>
          <a:p>
            <a:r>
              <a:rPr lang="fr-BE" dirty="0"/>
              <a:t>Comment assurer la manipulation des différents objets hétérogènes dans une seule plate-forme ? </a:t>
            </a:r>
          </a:p>
        </p:txBody>
      </p:sp>
    </p:spTree>
    <p:extLst>
      <p:ext uri="{BB962C8B-B14F-4D97-AF65-F5344CB8AC3E}">
        <p14:creationId xmlns:p14="http://schemas.microsoft.com/office/powerpoint/2010/main" val="16558047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Conclusion</a:t>
            </a:r>
          </a:p>
        </p:txBody>
      </p:sp>
      <p:sp>
        <p:nvSpPr>
          <p:cNvPr id="3" name="Espace réservé du contenu 2"/>
          <p:cNvSpPr>
            <a:spLocks noGrp="1"/>
          </p:cNvSpPr>
          <p:nvPr>
            <p:ph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Tree>
    <p:extLst>
      <p:ext uri="{BB962C8B-B14F-4D97-AF65-F5344CB8AC3E}">
        <p14:creationId xmlns:p14="http://schemas.microsoft.com/office/powerpoint/2010/main" val="907748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sp>
        <p:nvSpPr>
          <p:cNvPr id="5" name="Rectangle à coins arrondis 4"/>
          <p:cNvSpPr/>
          <p:nvPr/>
        </p:nvSpPr>
        <p:spPr>
          <a:xfrm>
            <a:off x="3195638" y="1556792"/>
            <a:ext cx="2520280" cy="7920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Geras Framework</a:t>
            </a:r>
            <a:endParaRPr lang="fr-BE" dirty="0"/>
          </a:p>
        </p:txBody>
      </p:sp>
      <p:sp>
        <p:nvSpPr>
          <p:cNvPr id="7" name="Rectangle à coins arrondis 6"/>
          <p:cNvSpPr/>
          <p:nvPr/>
        </p:nvSpPr>
        <p:spPr>
          <a:xfrm>
            <a:off x="1051992" y="3149352"/>
            <a:ext cx="1368152" cy="576064"/>
          </a:xfrm>
          <a:prstGeom prst="round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solidFill>
                  <a:schemeClr val="tx1"/>
                </a:solidFill>
              </a:rPr>
              <a:t>API (1)</a:t>
            </a:r>
            <a:endParaRPr lang="fr-BE" dirty="0">
              <a:solidFill>
                <a:schemeClr val="tx1"/>
              </a:solidFill>
            </a:endParaRPr>
          </a:p>
        </p:txBody>
      </p:sp>
      <p:sp>
        <p:nvSpPr>
          <p:cNvPr id="8" name="Rectangle à coins arrondis 7"/>
          <p:cNvSpPr/>
          <p:nvPr/>
        </p:nvSpPr>
        <p:spPr>
          <a:xfrm>
            <a:off x="1086851" y="5292824"/>
            <a:ext cx="1368152" cy="576064"/>
          </a:xfrm>
          <a:prstGeom prst="round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10" name="Rectangle 9"/>
          <p:cNvSpPr/>
          <p:nvPr/>
        </p:nvSpPr>
        <p:spPr>
          <a:xfrm>
            <a:off x="1098244" y="5376548"/>
            <a:ext cx="1282723" cy="400110"/>
          </a:xfrm>
          <a:prstGeom prst="rect">
            <a:avLst/>
          </a:prstGeom>
        </p:spPr>
        <p:txBody>
          <a:bodyPr wrap="none">
            <a:spAutoFit/>
          </a:bodyPr>
          <a:lstStyle/>
          <a:p>
            <a:pPr algn="ctr"/>
            <a:r>
              <a:rPr lang="fr-BE" dirty="0" smtClean="0"/>
              <a:t>Device(1)</a:t>
            </a:r>
            <a:endParaRPr lang="fr-BE" dirty="0"/>
          </a:p>
        </p:txBody>
      </p:sp>
      <p:sp>
        <p:nvSpPr>
          <p:cNvPr id="11" name="Rectangle avec coin rogné 10"/>
          <p:cNvSpPr/>
          <p:nvPr/>
        </p:nvSpPr>
        <p:spPr>
          <a:xfrm>
            <a:off x="1973286" y="4178555"/>
            <a:ext cx="1246229" cy="648073"/>
          </a:xfrm>
          <a:prstGeom prst="snip1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12" name="Rectangle 11"/>
          <p:cNvSpPr/>
          <p:nvPr/>
        </p:nvSpPr>
        <p:spPr>
          <a:xfrm>
            <a:off x="1901325" y="4287203"/>
            <a:ext cx="1438214" cy="400110"/>
          </a:xfrm>
          <a:prstGeom prst="rect">
            <a:avLst/>
          </a:prstGeom>
        </p:spPr>
        <p:txBody>
          <a:bodyPr wrap="none">
            <a:spAutoFit/>
          </a:bodyPr>
          <a:lstStyle/>
          <a:p>
            <a:pPr algn="ctr"/>
            <a:r>
              <a:rPr lang="fr-BE" dirty="0" smtClean="0"/>
              <a:t>Protocol(1)</a:t>
            </a:r>
            <a:endParaRPr lang="fr-BE" dirty="0"/>
          </a:p>
        </p:txBody>
      </p:sp>
      <p:sp>
        <p:nvSpPr>
          <p:cNvPr id="13" name="Double flèche verticale 12"/>
          <p:cNvSpPr/>
          <p:nvPr/>
        </p:nvSpPr>
        <p:spPr>
          <a:xfrm>
            <a:off x="1547664" y="3725416"/>
            <a:ext cx="144016" cy="1567408"/>
          </a:xfrm>
          <a:prstGeom prst="upDown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cxnSp>
        <p:nvCxnSpPr>
          <p:cNvPr id="15" name="Connecteur droit 14"/>
          <p:cNvCxnSpPr>
            <a:stCxn id="13" idx="6"/>
            <a:endCxn id="11" idx="2"/>
          </p:cNvCxnSpPr>
          <p:nvPr/>
        </p:nvCxnSpPr>
        <p:spPr>
          <a:xfrm flipV="1">
            <a:off x="1655676" y="4502592"/>
            <a:ext cx="317610" cy="652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7" name="Rectangle à coins arrondis 16"/>
          <p:cNvSpPr/>
          <p:nvPr/>
        </p:nvSpPr>
        <p:spPr>
          <a:xfrm>
            <a:off x="3756209" y="3142257"/>
            <a:ext cx="1368152" cy="576064"/>
          </a:xfrm>
          <a:prstGeom prst="round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solidFill>
                  <a:schemeClr val="tx1"/>
                </a:solidFill>
              </a:rPr>
              <a:t>API (2)</a:t>
            </a:r>
            <a:endParaRPr lang="fr-BE" dirty="0">
              <a:solidFill>
                <a:schemeClr val="tx1"/>
              </a:solidFill>
            </a:endParaRPr>
          </a:p>
        </p:txBody>
      </p:sp>
      <p:sp>
        <p:nvSpPr>
          <p:cNvPr id="18" name="Rectangle à coins arrondis 17"/>
          <p:cNvSpPr/>
          <p:nvPr/>
        </p:nvSpPr>
        <p:spPr>
          <a:xfrm>
            <a:off x="3791068" y="5285729"/>
            <a:ext cx="1368152" cy="576064"/>
          </a:xfrm>
          <a:prstGeom prst="round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19" name="Rectangle 18"/>
          <p:cNvSpPr/>
          <p:nvPr/>
        </p:nvSpPr>
        <p:spPr>
          <a:xfrm>
            <a:off x="3823155" y="5369453"/>
            <a:ext cx="1336065" cy="400110"/>
          </a:xfrm>
          <a:prstGeom prst="rect">
            <a:avLst/>
          </a:prstGeom>
        </p:spPr>
        <p:txBody>
          <a:bodyPr wrap="square">
            <a:spAutoFit/>
          </a:bodyPr>
          <a:lstStyle/>
          <a:p>
            <a:pPr algn="ctr"/>
            <a:r>
              <a:rPr lang="fr-BE" dirty="0" smtClean="0"/>
              <a:t>Device(2)</a:t>
            </a:r>
            <a:endParaRPr lang="fr-BE" dirty="0"/>
          </a:p>
        </p:txBody>
      </p:sp>
      <p:sp>
        <p:nvSpPr>
          <p:cNvPr id="20" name="Rectangle avec coin rogné 19"/>
          <p:cNvSpPr/>
          <p:nvPr/>
        </p:nvSpPr>
        <p:spPr>
          <a:xfrm>
            <a:off x="4677503" y="4171460"/>
            <a:ext cx="1222237" cy="648073"/>
          </a:xfrm>
          <a:prstGeom prst="snip1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21" name="Rectangle 20"/>
          <p:cNvSpPr/>
          <p:nvPr/>
        </p:nvSpPr>
        <p:spPr>
          <a:xfrm>
            <a:off x="4562730" y="4300118"/>
            <a:ext cx="1438214" cy="400110"/>
          </a:xfrm>
          <a:prstGeom prst="rect">
            <a:avLst/>
          </a:prstGeom>
        </p:spPr>
        <p:txBody>
          <a:bodyPr wrap="none">
            <a:spAutoFit/>
          </a:bodyPr>
          <a:lstStyle/>
          <a:p>
            <a:pPr algn="ctr"/>
            <a:r>
              <a:rPr lang="fr-BE" dirty="0" smtClean="0"/>
              <a:t>Protocol(2)</a:t>
            </a:r>
            <a:endParaRPr lang="fr-BE" dirty="0"/>
          </a:p>
        </p:txBody>
      </p:sp>
      <p:sp>
        <p:nvSpPr>
          <p:cNvPr id="22" name="Double flèche verticale 21"/>
          <p:cNvSpPr/>
          <p:nvPr/>
        </p:nvSpPr>
        <p:spPr>
          <a:xfrm>
            <a:off x="4251881" y="3718321"/>
            <a:ext cx="144016" cy="1567408"/>
          </a:xfrm>
          <a:prstGeom prst="upDown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cxnSp>
        <p:nvCxnSpPr>
          <p:cNvPr id="23" name="Connecteur droit 22"/>
          <p:cNvCxnSpPr>
            <a:stCxn id="22" idx="6"/>
            <a:endCxn id="20" idx="2"/>
          </p:cNvCxnSpPr>
          <p:nvPr/>
        </p:nvCxnSpPr>
        <p:spPr>
          <a:xfrm flipV="1">
            <a:off x="4359893" y="4495497"/>
            <a:ext cx="317610" cy="652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24" name="Rectangle à coins arrondis 23"/>
          <p:cNvSpPr/>
          <p:nvPr/>
        </p:nvSpPr>
        <p:spPr>
          <a:xfrm>
            <a:off x="6818395" y="3152890"/>
            <a:ext cx="1368152" cy="576064"/>
          </a:xfrm>
          <a:prstGeom prst="round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solidFill>
                  <a:schemeClr val="tx1"/>
                </a:solidFill>
              </a:rPr>
              <a:t>API (N)</a:t>
            </a:r>
            <a:endParaRPr lang="fr-BE" dirty="0">
              <a:solidFill>
                <a:schemeClr val="tx1"/>
              </a:solidFill>
            </a:endParaRPr>
          </a:p>
        </p:txBody>
      </p:sp>
      <p:sp>
        <p:nvSpPr>
          <p:cNvPr id="25" name="Rectangle à coins arrondis 24"/>
          <p:cNvSpPr/>
          <p:nvPr/>
        </p:nvSpPr>
        <p:spPr>
          <a:xfrm>
            <a:off x="6853254" y="5296362"/>
            <a:ext cx="1368152" cy="576064"/>
          </a:xfrm>
          <a:prstGeom prst="round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26" name="Rectangle 25"/>
          <p:cNvSpPr/>
          <p:nvPr/>
        </p:nvSpPr>
        <p:spPr>
          <a:xfrm>
            <a:off x="6843006" y="5380086"/>
            <a:ext cx="1326005" cy="400110"/>
          </a:xfrm>
          <a:prstGeom prst="rect">
            <a:avLst/>
          </a:prstGeom>
        </p:spPr>
        <p:txBody>
          <a:bodyPr wrap="none">
            <a:spAutoFit/>
          </a:bodyPr>
          <a:lstStyle/>
          <a:p>
            <a:pPr algn="ctr"/>
            <a:r>
              <a:rPr lang="fr-BE" dirty="0" smtClean="0"/>
              <a:t>Device(N)</a:t>
            </a:r>
            <a:endParaRPr lang="fr-BE" dirty="0"/>
          </a:p>
        </p:txBody>
      </p:sp>
      <p:sp>
        <p:nvSpPr>
          <p:cNvPr id="27" name="Rectangle avec coin rogné 26"/>
          <p:cNvSpPr/>
          <p:nvPr/>
        </p:nvSpPr>
        <p:spPr>
          <a:xfrm>
            <a:off x="7739689" y="4182093"/>
            <a:ext cx="1296807" cy="648073"/>
          </a:xfrm>
          <a:prstGeom prst="snip1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28" name="Rectangle 27"/>
          <p:cNvSpPr/>
          <p:nvPr/>
        </p:nvSpPr>
        <p:spPr>
          <a:xfrm>
            <a:off x="7647469" y="4299464"/>
            <a:ext cx="1481496" cy="400110"/>
          </a:xfrm>
          <a:prstGeom prst="rect">
            <a:avLst/>
          </a:prstGeom>
        </p:spPr>
        <p:txBody>
          <a:bodyPr wrap="none">
            <a:spAutoFit/>
          </a:bodyPr>
          <a:lstStyle/>
          <a:p>
            <a:pPr algn="ctr"/>
            <a:r>
              <a:rPr lang="fr-BE" dirty="0" smtClean="0"/>
              <a:t>Protocol(N)</a:t>
            </a:r>
            <a:endParaRPr lang="fr-BE" dirty="0"/>
          </a:p>
        </p:txBody>
      </p:sp>
      <p:sp>
        <p:nvSpPr>
          <p:cNvPr id="29" name="Double flèche verticale 28"/>
          <p:cNvSpPr/>
          <p:nvPr/>
        </p:nvSpPr>
        <p:spPr>
          <a:xfrm>
            <a:off x="7314067" y="3728954"/>
            <a:ext cx="144016" cy="1567408"/>
          </a:xfrm>
          <a:prstGeom prst="upDown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cxnSp>
        <p:nvCxnSpPr>
          <p:cNvPr id="30" name="Connecteur droit 29"/>
          <p:cNvCxnSpPr>
            <a:stCxn id="29" idx="6"/>
            <a:endCxn id="27" idx="2"/>
          </p:cNvCxnSpPr>
          <p:nvPr/>
        </p:nvCxnSpPr>
        <p:spPr>
          <a:xfrm flipV="1">
            <a:off x="7422079" y="4506130"/>
            <a:ext cx="317610" cy="6528"/>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32" name="Connecteur droit 31"/>
          <p:cNvCxnSpPr>
            <a:endCxn id="24" idx="1"/>
          </p:cNvCxnSpPr>
          <p:nvPr/>
        </p:nvCxnSpPr>
        <p:spPr>
          <a:xfrm>
            <a:off x="4989092" y="3425985"/>
            <a:ext cx="1829303" cy="14937"/>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41" name="Connecteur droit avec flèche 40"/>
          <p:cNvCxnSpPr>
            <a:stCxn id="5" idx="2"/>
            <a:endCxn id="7" idx="0"/>
          </p:cNvCxnSpPr>
          <p:nvPr/>
        </p:nvCxnSpPr>
        <p:spPr>
          <a:xfrm flipH="1">
            <a:off x="1736068" y="2348880"/>
            <a:ext cx="2719710" cy="800472"/>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4" name="Connecteur droit avec flèche 43"/>
          <p:cNvCxnSpPr>
            <a:endCxn id="17" idx="0"/>
          </p:cNvCxnSpPr>
          <p:nvPr/>
        </p:nvCxnSpPr>
        <p:spPr>
          <a:xfrm flipH="1">
            <a:off x="4440285" y="2299750"/>
            <a:ext cx="4721" cy="842507"/>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Connecteur droit avec flèche 47"/>
          <p:cNvCxnSpPr>
            <a:stCxn id="5" idx="2"/>
            <a:endCxn id="24" idx="0"/>
          </p:cNvCxnSpPr>
          <p:nvPr/>
        </p:nvCxnSpPr>
        <p:spPr>
          <a:xfrm>
            <a:off x="4455778" y="2348880"/>
            <a:ext cx="3046693" cy="80401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2732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llipse 4"/>
          <p:cNvSpPr/>
          <p:nvPr/>
        </p:nvSpPr>
        <p:spPr>
          <a:xfrm>
            <a:off x="2195736" y="2492896"/>
            <a:ext cx="2880320"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Geras Framework</a:t>
            </a:r>
            <a:endParaRPr lang="fr-BE" dirty="0"/>
          </a:p>
        </p:txBody>
      </p:sp>
      <p:sp>
        <p:nvSpPr>
          <p:cNvPr id="6" name="Rectangle avec coin rogné 5"/>
          <p:cNvSpPr/>
          <p:nvPr/>
        </p:nvSpPr>
        <p:spPr>
          <a:xfrm>
            <a:off x="6228184" y="2744924"/>
            <a:ext cx="1296144" cy="432048"/>
          </a:xfrm>
          <a:prstGeom prst="snip1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BE" dirty="0" smtClean="0"/>
              <a:t>Busine</a:t>
            </a:r>
            <a:endParaRPr lang="fr-BE" dirty="0"/>
          </a:p>
        </p:txBody>
      </p:sp>
    </p:spTree>
    <p:extLst>
      <p:ext uri="{BB962C8B-B14F-4D97-AF65-F5344CB8AC3E}">
        <p14:creationId xmlns:p14="http://schemas.microsoft.com/office/powerpoint/2010/main" val="56575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err="1" smtClean="0"/>
              <a:t>Societal</a:t>
            </a:r>
            <a:r>
              <a:rPr lang="fr-BE" sz="4000" dirty="0" smtClean="0"/>
              <a:t> Challenges of </a:t>
            </a:r>
            <a:r>
              <a:rPr lang="fr-BE" sz="4000" dirty="0" err="1" smtClean="0"/>
              <a:t>ageing</a:t>
            </a:r>
            <a:r>
              <a:rPr lang="fr-BE" sz="4000" dirty="0" smtClean="0"/>
              <a:t> people</a:t>
            </a:r>
            <a:endParaRPr lang="fr-BE" sz="40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sp>
        <p:nvSpPr>
          <p:cNvPr id="5" name="Content Placeholder 2"/>
          <p:cNvSpPr txBox="1">
            <a:spLocks/>
          </p:cNvSpPr>
          <p:nvPr/>
        </p:nvSpPr>
        <p:spPr>
          <a:xfrm>
            <a:off x="46230" y="1844825"/>
            <a:ext cx="8846250" cy="412561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Worldwide population is aging </a:t>
            </a:r>
            <a:r>
              <a:rPr lang="en-US" b="1" dirty="0" smtClean="0"/>
              <a:t>(by 2050 over 20% of the population will be aged 65 or over )</a:t>
            </a:r>
          </a:p>
          <a:p>
            <a:pPr lvl="1"/>
            <a:r>
              <a:rPr lang="en-US" dirty="0" smtClean="0"/>
              <a:t>- uneven demo-graphic composition </a:t>
            </a:r>
          </a:p>
          <a:p>
            <a:pPr lvl="1"/>
            <a:r>
              <a:rPr lang="en-US" dirty="0" smtClean="0"/>
              <a:t>- increase in age related illness </a:t>
            </a:r>
          </a:p>
          <a:p>
            <a:pPr lvl="1"/>
            <a:r>
              <a:rPr lang="en-US" dirty="0" smtClean="0"/>
              <a:t>- It places additional burdens on healthcare provision </a:t>
            </a:r>
          </a:p>
          <a:p>
            <a:pPr lvl="1"/>
            <a:r>
              <a:rPr lang="en-US" dirty="0" smtClean="0"/>
              <a:t>- the amount of informal support available will decrease due to a reduction in the ratio of working age people (15-64) to those older than 65. </a:t>
            </a:r>
          </a:p>
          <a:p>
            <a:pPr marL="457200" lvl="1"/>
            <a:endParaRPr lang="fr-BE" dirty="0" smtClean="0"/>
          </a:p>
          <a:p>
            <a:pPr marL="457200" lvl="1"/>
            <a:endParaRPr lang="fr-BE" dirty="0" smtClean="0"/>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Demography</a:t>
            </a:r>
            <a:r>
              <a:rPr lang="fr-BE" dirty="0" smtClean="0"/>
              <a:t> of </a:t>
            </a:r>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0" indent="0" algn="just">
              <a:buNone/>
            </a:pPr>
            <a:r>
              <a:rPr lang="en-US" dirty="0" smtClean="0"/>
              <a:t>Living </a:t>
            </a:r>
            <a:r>
              <a:rPr lang="en-US" dirty="0"/>
              <a:t>actively and independently at home</a:t>
            </a:r>
            <a:endParaRPr lang="en-US" dirty="0" smtClean="0"/>
          </a:p>
          <a:p>
            <a:pPr marL="857250" lvl="1" indent="-457200" algn="just">
              <a:buFont typeface="Arial" panose="020B0604020202020204" pitchFamily="34" charset="0"/>
              <a:buChar char="•"/>
            </a:pPr>
            <a:r>
              <a:rPr lang="en-US" dirty="0"/>
              <a:t>Most older adults prefer to remain in the home of their choice as long as </a:t>
            </a:r>
            <a:r>
              <a:rPr lang="en-US" dirty="0" smtClean="0"/>
              <a:t>possible</a:t>
            </a:r>
          </a:p>
          <a:p>
            <a:pPr marL="857250" lvl="1" indent="-457200" algn="just">
              <a:buFont typeface="Arial" panose="020B0604020202020204" pitchFamily="34" charset="0"/>
              <a:buChar char="•"/>
            </a:pPr>
            <a:r>
              <a:rPr lang="en-US" dirty="0" smtClean="0"/>
              <a:t>Older </a:t>
            </a:r>
            <a:r>
              <a:rPr lang="en-US" dirty="0"/>
              <a:t>adults face challenges related to coping with daily life activities and making decisions when they live independently, especially when living alone. </a:t>
            </a:r>
            <a:endParaRPr lang="en-US" dirty="0" smtClean="0"/>
          </a:p>
          <a:p>
            <a:pPr marL="857250" lvl="1" indent="-457200" algn="just">
              <a:buFont typeface="Arial" panose="020B0604020202020204" pitchFamily="34" charset="0"/>
              <a:buChar char="•"/>
            </a:pPr>
            <a:endParaRPr lang="en-US" sz="2400" dirty="0"/>
          </a:p>
          <a:p>
            <a:pPr marL="400050" lvl="1" indent="0">
              <a:buNone/>
            </a:pPr>
            <a:endParaRPr lang="en-US" sz="3200" dirty="0" smtClean="0"/>
          </a:p>
          <a:p>
            <a:pPr marL="0" indent="0">
              <a:buNone/>
            </a:pPr>
            <a:endParaRPr lang="en-US" sz="240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596" y="3717032"/>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778209" y="5835828"/>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sp>
        <p:nvSpPr>
          <p:cNvPr id="5" name="Content Placeholder 2"/>
          <p:cNvSpPr txBox="1">
            <a:spLocks/>
          </p:cNvSpPr>
          <p:nvPr/>
        </p:nvSpPr>
        <p:spPr>
          <a:xfrm>
            <a:off x="152401" y="1301016"/>
            <a:ext cx="8603410" cy="4817318"/>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smtClean="0"/>
              <a:t>ICT as an enabler for older adults to achieve their full capacities to stay active and live independently</a:t>
            </a:r>
          </a:p>
          <a:p>
            <a:pPr lvl="1" algn="just"/>
            <a:r>
              <a:rPr lang="en-US" sz="2400" dirty="0" smtClean="0"/>
              <a:t>- estimated wealth of Europeans above 65 have </a:t>
            </a:r>
          </a:p>
          <a:p>
            <a:pPr marL="782100" lvl="2" indent="-342900" algn="just">
              <a:buFont typeface="Arial" panose="020B0604020202020204" pitchFamily="34" charset="0"/>
              <a:buChar char="•"/>
            </a:pPr>
            <a:r>
              <a:rPr lang="en-US" b="1" dirty="0" smtClean="0"/>
              <a:t>3 billon € of revenues and wealth</a:t>
            </a:r>
          </a:p>
          <a:p>
            <a:pPr lvl="1" algn="just"/>
            <a:r>
              <a:rPr lang="en-US" sz="2400" dirty="0" smtClean="0"/>
              <a:t>- it can also be considered as a socio-economic opportunity at large. </a:t>
            </a:r>
          </a:p>
          <a:p>
            <a:endParaRPr lang="en-US" sz="2400" dirty="0"/>
          </a:p>
        </p:txBody>
      </p:sp>
      <p:pic>
        <p:nvPicPr>
          <p:cNvPr id="6" name="Picture 5"/>
          <p:cNvPicPr>
            <a:picLocks noChangeAspect="1"/>
          </p:cNvPicPr>
          <p:nvPr/>
        </p:nvPicPr>
        <p:blipFill>
          <a:blip r:embed="rId2"/>
          <a:stretch>
            <a:fillRect/>
          </a:stretch>
        </p:blipFill>
        <p:spPr>
          <a:xfrm>
            <a:off x="2123728" y="3861047"/>
            <a:ext cx="4259404" cy="2549649"/>
          </a:xfrm>
          <a:prstGeom prst="rect">
            <a:avLst/>
          </a:prstGeom>
        </p:spPr>
      </p:pic>
      <p:sp>
        <p:nvSpPr>
          <p:cNvPr id="7" name="TextBox 3"/>
          <p:cNvSpPr txBox="1"/>
          <p:nvPr/>
        </p:nvSpPr>
        <p:spPr>
          <a:xfrm>
            <a:off x="6804248" y="4941076"/>
            <a:ext cx="2195736" cy="1323439"/>
          </a:xfrm>
          <a:prstGeom prst="rect">
            <a:avLst/>
          </a:prstGeom>
          <a:noFill/>
        </p:spPr>
        <p:txBody>
          <a:bodyPr wrap="square" rtlCol="0">
            <a:spAutoFit/>
          </a:bodyPr>
          <a:lstStyle/>
          <a:p>
            <a:pPr algn="r"/>
            <a:r>
              <a:rPr lang="en-US" sz="1600" dirty="0" err="1"/>
              <a:t>Elisabete</a:t>
            </a:r>
            <a:r>
              <a:rPr lang="en-US" sz="1600" dirty="0"/>
              <a:t> </a:t>
            </a:r>
            <a:r>
              <a:rPr lang="en-US" sz="1600" dirty="0" err="1" smtClean="0"/>
              <a:t>Pires</a:t>
            </a:r>
            <a:r>
              <a:rPr lang="en-US" sz="1600" dirty="0" smtClean="0"/>
              <a:t>, AAL 2015</a:t>
            </a:r>
            <a:r>
              <a:rPr lang="en-US" sz="1600" dirty="0"/>
              <a:t>, Brussels, </a:t>
            </a:r>
            <a:endParaRPr lang="en-US" sz="1600" dirty="0" smtClean="0"/>
          </a:p>
          <a:p>
            <a:pPr algn="r"/>
            <a:r>
              <a:rPr lang="en-US" sz="1600" dirty="0" smtClean="0"/>
              <a:t>Rafael </a:t>
            </a:r>
            <a:r>
              <a:rPr lang="en-US" sz="1600" dirty="0"/>
              <a:t>De Andrés </a:t>
            </a:r>
            <a:r>
              <a:rPr lang="en-US" sz="1600" dirty="0" smtClean="0"/>
              <a:t>Medina </a:t>
            </a:r>
            <a:r>
              <a:rPr lang="en-US" sz="1600" dirty="0"/>
              <a:t>AAL 2015, Brussels</a:t>
            </a:r>
          </a:p>
        </p:txBody>
      </p:sp>
    </p:spTree>
    <p:extLst>
      <p:ext uri="{BB962C8B-B14F-4D97-AF65-F5344CB8AC3E}">
        <p14:creationId xmlns:p14="http://schemas.microsoft.com/office/powerpoint/2010/main" val="3796227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smtClean="0"/>
              <a:t>Différent Solution for </a:t>
            </a:r>
            <a:r>
              <a:rPr lang="fr-BE" sz="4000" dirty="0" err="1"/>
              <a:t>A</a:t>
            </a:r>
            <a:r>
              <a:rPr lang="fr-BE" sz="4000" dirty="0" err="1" smtClean="0"/>
              <a:t>geing</a:t>
            </a:r>
            <a:r>
              <a:rPr lang="fr-BE" sz="4000" dirty="0" smtClean="0"/>
              <a:t> people</a:t>
            </a:r>
            <a:endParaRPr lang="fr-BE" sz="40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7</a:t>
            </a:fld>
            <a:endParaRPr lang="en-US" dirty="0"/>
          </a:p>
        </p:txBody>
      </p:sp>
      <p:pic>
        <p:nvPicPr>
          <p:cNvPr id="5" name="Picture 1"/>
          <p:cNvPicPr>
            <a:picLocks noChangeAspect="1"/>
          </p:cNvPicPr>
          <p:nvPr/>
        </p:nvPicPr>
        <p:blipFill>
          <a:blip r:embed="rId3"/>
          <a:stretch>
            <a:fillRect/>
          </a:stretch>
        </p:blipFill>
        <p:spPr>
          <a:xfrm>
            <a:off x="251519" y="1412777"/>
            <a:ext cx="8496945" cy="4392488"/>
          </a:xfrm>
          <a:prstGeom prst="rect">
            <a:avLst/>
          </a:prstGeom>
        </p:spPr>
      </p:pic>
    </p:spTree>
    <p:extLst>
      <p:ext uri="{BB962C8B-B14F-4D97-AF65-F5344CB8AC3E}">
        <p14:creationId xmlns:p14="http://schemas.microsoft.com/office/powerpoint/2010/main" val="1938397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smtClean="0"/>
              <a:t>Agenda</a:t>
            </a:r>
            <a:endParaRPr lang="fr-FR" b="1" dirty="0"/>
          </a:p>
        </p:txBody>
      </p:sp>
      <p:sp>
        <p:nvSpPr>
          <p:cNvPr id="12" name="Content Placeholder 3"/>
          <p:cNvSpPr>
            <a:spLocks noGrp="1"/>
          </p:cNvSpPr>
          <p:nvPr>
            <p:ph idx="1"/>
          </p:nvPr>
        </p:nvSpPr>
        <p:spPr>
          <a:xfrm>
            <a:off x="450700" y="1628800"/>
            <a:ext cx="7355160" cy="4752528"/>
          </a:xfrm>
        </p:spPr>
        <p:txBody>
          <a:bodyPr/>
          <a:lstStyle/>
          <a:p>
            <a:pPr marL="914400" indent="-914400">
              <a:buClr>
                <a:srgbClr val="36A63A"/>
              </a:buClr>
              <a:buFont typeface="+mj-lt"/>
              <a:buAutoNum type="arabicPeriod"/>
            </a:pPr>
            <a:r>
              <a:rPr lang="fr-FR" sz="3200" dirty="0" smtClean="0">
                <a:solidFill>
                  <a:schemeClr val="tx1"/>
                </a:solidFill>
              </a:rPr>
              <a:t>Internet des </a:t>
            </a:r>
            <a:r>
              <a:rPr lang="fr-FR" sz="3200" dirty="0">
                <a:solidFill>
                  <a:schemeClr val="tx1"/>
                </a:solidFill>
              </a:rPr>
              <a:t>o</a:t>
            </a:r>
            <a:r>
              <a:rPr lang="fr-FR" sz="3200" dirty="0" smtClean="0">
                <a:solidFill>
                  <a:schemeClr val="tx1"/>
                </a:solidFill>
              </a:rPr>
              <a:t>bjets</a:t>
            </a: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Les couches de l’</a:t>
            </a:r>
            <a:r>
              <a:rPr lang="fr-FR" sz="3200" dirty="0" err="1" smtClean="0">
                <a:solidFill>
                  <a:schemeClr val="tx1"/>
                </a:solidFill>
              </a:rPr>
              <a:t>iot</a:t>
            </a:r>
            <a:endParaRPr lang="fr-FR" sz="3200" dirty="0" smtClean="0">
              <a:solidFill>
                <a:schemeClr val="tx1"/>
              </a:solidFill>
            </a:endParaRP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Problématique</a:t>
            </a: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47227</TotalTime>
  <Words>979</Words>
  <Application>Microsoft Office PowerPoint</Application>
  <PresentationFormat>Affichage à l'écran (4:3)</PresentationFormat>
  <Paragraphs>249</Paragraphs>
  <Slides>28</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28</vt:i4>
      </vt:variant>
    </vt:vector>
  </HeadingPairs>
  <TitlesOfParts>
    <vt:vector size="37" baseType="lpstr">
      <vt:lpstr>ＭＳ Ｐゴシック</vt:lpstr>
      <vt:lpstr>Arial</vt:lpstr>
      <vt:lpstr>Calibri</vt:lpstr>
      <vt:lpstr>Courier New</vt:lpstr>
      <vt:lpstr>Frutiger LT Std 45 Light</vt:lpstr>
      <vt:lpstr>Times New Roman</vt:lpstr>
      <vt:lpstr>Verdana</vt:lpstr>
      <vt:lpstr>Wingdings</vt:lpstr>
      <vt:lpstr>UNamur</vt:lpstr>
      <vt:lpstr>Présentation PowerPoint</vt:lpstr>
      <vt:lpstr>Ageing People</vt:lpstr>
      <vt:lpstr>Societal Challenges of ageing people</vt:lpstr>
      <vt:lpstr>Demography of ageing people</vt:lpstr>
      <vt:lpstr>Ageing People</vt:lpstr>
      <vt:lpstr>Ageing People</vt:lpstr>
      <vt:lpstr>Différent Solution for Ageing people</vt:lpstr>
      <vt:lpstr>Agenda</vt:lpstr>
      <vt:lpstr>Internet Des Objets</vt:lpstr>
      <vt:lpstr>Internet Des Objets</vt:lpstr>
      <vt:lpstr>Object Abstraction  </vt:lpstr>
      <vt:lpstr>Service Management</vt:lpstr>
      <vt:lpstr>Application Layer</vt:lpstr>
      <vt:lpstr>Business Layer</vt:lpstr>
      <vt:lpstr>  Projet de GERAS</vt:lpstr>
      <vt:lpstr>Exemple</vt:lpstr>
      <vt:lpstr>Problématiques</vt:lpstr>
      <vt:lpstr>Problématique 1</vt:lpstr>
      <vt:lpstr>Solution existante: ThingMl</vt:lpstr>
      <vt:lpstr>Proposition :  Dsl</vt:lpstr>
      <vt:lpstr>Dsl:  Type Declaration</vt:lpstr>
      <vt:lpstr>Dsl: Network Configuration</vt:lpstr>
      <vt:lpstr>Problématique 2</vt:lpstr>
      <vt:lpstr>Proposition: Business Rules</vt:lpstr>
      <vt:lpstr>Problématique 3</vt:lpstr>
      <vt:lpstr>Conclusion</vt:lpstr>
      <vt:lpstr>Présentation PowerPoint</vt:lpstr>
      <vt:lpstr>Présentation PowerPoint</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1159</cp:revision>
  <cp:lastPrinted>2010-01-15T13:48:56Z</cp:lastPrinted>
  <dcterms:created xsi:type="dcterms:W3CDTF">2003-10-08T07:15:15Z</dcterms:created>
  <dcterms:modified xsi:type="dcterms:W3CDTF">2016-08-02T08:13:49Z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